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419" r:id="rId2"/>
    <p:sldId id="471" r:id="rId3"/>
    <p:sldId id="464" r:id="rId4"/>
    <p:sldId id="421" r:id="rId5"/>
    <p:sldId id="469" r:id="rId6"/>
    <p:sldId id="465" r:id="rId7"/>
    <p:sldId id="417" r:id="rId8"/>
    <p:sldId id="423" r:id="rId9"/>
    <p:sldId id="424" r:id="rId10"/>
    <p:sldId id="425" r:id="rId11"/>
    <p:sldId id="426" r:id="rId12"/>
    <p:sldId id="427" r:id="rId13"/>
    <p:sldId id="428" r:id="rId14"/>
    <p:sldId id="429" r:id="rId15"/>
    <p:sldId id="466" r:id="rId16"/>
    <p:sldId id="431" r:id="rId17"/>
    <p:sldId id="436" r:id="rId18"/>
    <p:sldId id="437" r:id="rId19"/>
    <p:sldId id="438" r:id="rId20"/>
    <p:sldId id="468" r:id="rId21"/>
    <p:sldId id="470" r:id="rId22"/>
    <p:sldId id="418" r:id="rId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0" d="100"/>
          <a:sy n="150" d="100"/>
        </p:scale>
        <p:origin x="582" y="120"/>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2023-2-22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2023-2-22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2023-2-22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2023-2-22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2023-2-22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2023-2-22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2023-2-22</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6.tmp"/><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slideLayout" Target="../slideLayouts/slideLayout7.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image" Target="../media/image9.jpeg"/><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image" Target="../media/image6.tmp"/><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image" Target="http:/www.edu24ol.com/web_news/images/20081226154729250.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3.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4.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a:ln>
                  <a:solidFill>
                    <a:srgbClr val="FFFFFF"/>
                  </a:solidFill>
                </a:ln>
                <a:solidFill>
                  <a:schemeClr val="bg1"/>
                </a:solidFill>
                <a:effectLst>
                  <a:outerShdw blurRad="50800" dist="38100" dir="5400000" algn="t" rotWithShape="0">
                    <a:prstClr val="black">
                      <a:alpha val="40000"/>
                    </a:prstClr>
                  </a:outerShdw>
                </a:effectLst>
              </a:rPr>
              <a:t>工程技术经济</a:t>
            </a: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主讲人</a:t>
            </a:r>
            <a:r>
              <a:rPr kumimoji="0" lang="zh-CN" altLang="en-US" sz="1500" b="0" i="0" u="none" strike="noStrike" kern="1200" cap="none" spc="0" normalizeH="0" baseline="0" noProof="0" dirty="0">
                <a:ln>
                  <a:noFill/>
                </a:ln>
                <a:solidFill>
                  <a:srgbClr val="FFFFFF"/>
                </a:solidFill>
                <a:effectLst/>
                <a:uLnTx/>
                <a:uFillTx/>
                <a:cs typeface="+mn-ea"/>
                <a:sym typeface="+mn-lt"/>
              </a:rPr>
              <a:t>：</a:t>
            </a:r>
            <a:r>
              <a:rPr lang="zh-CN" altLang="en-US" dirty="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资金时间价值的表征形式</a:t>
            </a:r>
          </a:p>
        </p:txBody>
      </p:sp>
      <p:sp>
        <p:nvSpPr>
          <p:cNvPr id="3" name="矩形 2"/>
          <p:cNvSpPr/>
          <p:nvPr/>
        </p:nvSpPr>
        <p:spPr>
          <a:xfrm>
            <a:off x="484742" y="1509502"/>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利息（绝对值）</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利率（相对尺度）</a:t>
            </a: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769866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利息与利率的概念</a:t>
            </a:r>
          </a:p>
        </p:txBody>
      </p:sp>
      <p:sp>
        <p:nvSpPr>
          <p:cNvPr id="3" name="矩形 2"/>
          <p:cNvSpPr/>
          <p:nvPr/>
        </p:nvSpPr>
        <p:spPr>
          <a:xfrm>
            <a:off x="484742" y="1509502"/>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利息就是资金时间价值的一种重要表现形式。通常用利息额的多少作为衡量资金时间价值的绝对尺度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用利率作为衡量资金时间价值的相对尺度。</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419841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什么是利息？</a:t>
            </a:r>
          </a:p>
        </p:txBody>
      </p:sp>
      <mc:AlternateContent xmlns:mc="http://schemas.openxmlformats.org/markup-compatibility/2006" xmlns:a14="http://schemas.microsoft.com/office/drawing/2010/main">
        <mc:Choice Requires="a14">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在借贷过程中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债务人支付给债权人超过原借贷金额的部分就是利息。</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从本质上看利息是由贷款发生利润的一种再分配。</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在工程经济研究中，利息常常被看成是资金的一种机会成本</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𝐼</m:t>
                    </m:r>
                  </m:oMath>
                </a14:m>
                <a:r>
                  <a:rPr lang="en-US" altLang="zh-CN" dirty="0">
                    <a:solidFill>
                      <a:schemeClr val="bg1"/>
                    </a:solidFill>
                    <a:latin typeface="微软雅黑" panose="020B0503020204020204" pitchFamily="34" charset="-122"/>
                    <a:ea typeface="微软雅黑" panose="020B0503020204020204" pitchFamily="34" charset="-122"/>
                  </a:rPr>
                  <a:t>=F-P</a:t>
                </a:r>
                <a:r>
                  <a:rPr lang="zh-CN" altLang="en-US"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84742" y="1509502"/>
                <a:ext cx="7387865" cy="2585323"/>
              </a:xfrm>
              <a:prstGeom prst="rect">
                <a:avLst/>
              </a:prstGeom>
              <a:blipFill rotWithShape="0">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5553470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利率的计算公式</a:t>
            </a:r>
          </a:p>
        </p:txBody>
      </p:sp>
      <mc:AlternateContent xmlns:mc="http://schemas.openxmlformats.org/markup-compatibility/2006" xmlns:a14="http://schemas.microsoft.com/office/drawing/2010/main">
        <mc:Choice Requires="a14">
          <p:sp>
            <p:nvSpPr>
              <p:cNvPr id="3" name="矩形 2"/>
              <p:cNvSpPr/>
              <p:nvPr/>
            </p:nvSpPr>
            <p:spPr>
              <a:xfrm>
                <a:off x="484742" y="1509502"/>
                <a:ext cx="7387865" cy="234211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𝑖</m:t>
                    </m:r>
                    <m:r>
                      <a:rPr lang="en-US" altLang="zh-CN" i="1" smtClean="0">
                        <a:solidFill>
                          <a:schemeClr val="bg1"/>
                        </a:solidFill>
                        <a:latin typeface="Cambria Math" panose="02040503050406030204" pitchFamily="18" charset="0"/>
                        <a:ea typeface="微软雅黑" panose="020B0503020204020204" pitchFamily="34" charset="-122"/>
                      </a:rPr>
                      <m:t>=</m:t>
                    </m:r>
                    <m:f>
                      <m:fPr>
                        <m:ctrlPr>
                          <a:rPr lang="en-US" altLang="zh-CN" i="1" smtClean="0">
                            <a:solidFill>
                              <a:schemeClr val="bg1"/>
                            </a:solidFill>
                            <a:latin typeface="Cambria Math" panose="02040503050406030204" pitchFamily="18" charset="0"/>
                            <a:ea typeface="微软雅黑" panose="020B0503020204020204" pitchFamily="34" charset="-122"/>
                          </a:rPr>
                        </m:ctrlPr>
                      </m:fPr>
                      <m:num>
                        <m:sSub>
                          <m:sSubPr>
                            <m:ctrlPr>
                              <a:rPr lang="en-US" altLang="zh-CN"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𝐼</m:t>
                            </m:r>
                          </m:e>
                          <m:sub>
                            <m:r>
                              <a:rPr lang="en-US" altLang="zh-CN" b="0" i="1" smtClean="0">
                                <a:solidFill>
                                  <a:schemeClr val="bg1"/>
                                </a:solidFill>
                                <a:latin typeface="Cambria Math" panose="02040503050406030204" pitchFamily="18" charset="0"/>
                                <a:ea typeface="微软雅黑" panose="020B0503020204020204" pitchFamily="34" charset="-122"/>
                              </a:rPr>
                              <m:t>𝑡</m:t>
                            </m:r>
                          </m:sub>
                        </m:sSub>
                      </m:num>
                      <m:den>
                        <m:r>
                          <a:rPr lang="en-US" altLang="zh-CN" b="0" i="1" smtClean="0">
                            <a:solidFill>
                              <a:schemeClr val="bg1"/>
                            </a:solidFill>
                            <a:latin typeface="Cambria Math" panose="02040503050406030204" pitchFamily="18" charset="0"/>
                            <a:ea typeface="微软雅黑" panose="020B0503020204020204" pitchFamily="34" charset="-122"/>
                          </a:rPr>
                          <m:t>𝑃</m:t>
                        </m:r>
                      </m:den>
                    </m:f>
                    <m:r>
                      <a:rPr lang="en-US" altLang="zh-CN"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100%</m:t>
                    </m:r>
                  </m:oMath>
                </a14:m>
                <a:endParaRPr lang="en-US" altLang="zh-CN" b="0" dirty="0">
                  <a:solidFill>
                    <a:schemeClr val="bg1"/>
                  </a:solidFill>
                  <a:latin typeface="微软雅黑" panose="020B0503020204020204" pitchFamily="34" charset="-122"/>
                  <a:ea typeface="Cambria Math" panose="02040503050406030204" pitchFamily="18" charset="0"/>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其中，</a:t>
                </a:r>
                <a:r>
                  <a:rPr lang="en-US" altLang="zh-CN" dirty="0">
                    <a:solidFill>
                      <a:schemeClr val="bg1"/>
                    </a:solidFill>
                    <a:ea typeface="微软雅黑" panose="020B0503020204020204" pitchFamily="34" charset="-122"/>
                  </a:rPr>
                  <a:t> </a:t>
                </a:r>
                <a14:m>
                  <m:oMath xmlns:m="http://schemas.openxmlformats.org/officeDocument/2006/math">
                    <m:r>
                      <a:rPr lang="en-US" altLang="zh-CN" i="1">
                        <a:solidFill>
                          <a:schemeClr val="bg1"/>
                        </a:solidFill>
                        <a:latin typeface="Cambria Math" panose="02040503050406030204" pitchFamily="18" charset="0"/>
                        <a:ea typeface="微软雅黑" panose="020B0503020204020204" pitchFamily="34" charset="-122"/>
                      </a:rPr>
                      <m:t>𝑖</m:t>
                    </m:r>
                  </m:oMath>
                </a14:m>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利率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solidFill>
                              <a:schemeClr val="bg1"/>
                            </a:solidFill>
                            <a:latin typeface="Cambria Math" panose="02040503050406030204" pitchFamily="18" charset="0"/>
                            <a:ea typeface="微软雅黑" panose="020B0503020204020204" pitchFamily="34" charset="-122"/>
                          </a:rPr>
                        </m:ctrlPr>
                      </m:sSubPr>
                      <m:e>
                        <m:r>
                          <a:rPr lang="en-US" altLang="zh-CN" i="1">
                            <a:solidFill>
                              <a:schemeClr val="bg1"/>
                            </a:solidFill>
                            <a:latin typeface="Cambria Math" panose="02040503050406030204" pitchFamily="18" charset="0"/>
                            <a:ea typeface="微软雅黑" panose="020B0503020204020204" pitchFamily="34" charset="-122"/>
                          </a:rPr>
                          <m:t>𝐼</m:t>
                        </m:r>
                      </m:e>
                      <m:sub>
                        <m:r>
                          <a:rPr lang="en-US" altLang="zh-CN" i="1">
                            <a:solidFill>
                              <a:schemeClr val="bg1"/>
                            </a:solidFill>
                            <a:latin typeface="Cambria Math" panose="02040503050406030204" pitchFamily="18" charset="0"/>
                            <a:ea typeface="微软雅黑" panose="020B0503020204020204" pitchFamily="34" charset="-122"/>
                          </a:rPr>
                          <m:t>𝑡</m:t>
                        </m:r>
                      </m:sub>
                    </m:sSub>
                  </m:oMath>
                </a14:m>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时间内的利息总额。</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用于表示计算利息的时间单位称为计息周期，通常为年、半年、季、月、周或天。</a:t>
                </a:r>
              </a:p>
            </p:txBody>
          </p:sp>
        </mc:Choice>
        <mc:Fallback xmlns="">
          <p:sp>
            <p:nvSpPr>
              <p:cNvPr id="3" name="矩形 2"/>
              <p:cNvSpPr>
                <a:spLocks noRot="1" noChangeAspect="1" noMove="1" noResize="1" noEditPoints="1" noAdjustHandles="1" noChangeArrowheads="1" noChangeShapeType="1" noTextEdit="1"/>
              </p:cNvSpPr>
              <p:nvPr/>
            </p:nvSpPr>
            <p:spPr>
              <a:xfrm>
                <a:off x="484742" y="1509502"/>
                <a:ext cx="7387865" cy="2342116"/>
              </a:xfrm>
              <a:prstGeom prst="rect">
                <a:avLst/>
              </a:prstGeom>
              <a:blipFill rotWithShape="0">
                <a:blip r:embed="rId6"/>
                <a:stretch>
                  <a:fillRect r="-165"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4458706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zh-CN" altLang="en-US" sz="3200" b="1" dirty="0">
                <a:solidFill>
                  <a:srgbClr val="FFFF00"/>
                </a:solidFill>
              </a:rPr>
              <a:t>利率</a:t>
            </a:r>
          </a:p>
        </p:txBody>
      </p:sp>
      <p:sp>
        <p:nvSpPr>
          <p:cNvPr id="3" name="矩形 2"/>
          <p:cNvSpPr/>
          <p:nvPr/>
        </p:nvSpPr>
        <p:spPr>
          <a:xfrm>
            <a:off x="484743" y="1340421"/>
            <a:ext cx="7387865" cy="3367397"/>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利率就是在单位时间内所得利息额与原借贷金额之比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通常用百分数表示。</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利率的高低由以下因素决定。</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首先取决于社会平均利润率。</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取决于借贷资本的供求情况。</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借出资本的风险。</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通货膨胀。</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借出资本的期限长短。</a:t>
            </a:r>
          </a:p>
        </p:txBody>
      </p:sp>
    </p:spTree>
    <p:custDataLst>
      <p:tags r:id="rId1"/>
    </p:custDataLst>
    <p:extLst>
      <p:ext uri="{BB962C8B-B14F-4D97-AF65-F5344CB8AC3E}">
        <p14:creationId xmlns:p14="http://schemas.microsoft.com/office/powerpoint/2010/main" val="398816509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利率与社会平均利润率两者相互影响</a:t>
            </a: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社会平均利润率越高，则利率越高</a:t>
            </a: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要提高社会平均利润率，必须降低利率 </a:t>
            </a: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利率越高，社会平均利润率越低</a:t>
            </a:r>
          </a:p>
        </p:txBody>
      </p:sp>
      <p:sp>
        <p:nvSpPr>
          <p:cNvPr id="10" name="椭圆 9"/>
          <p:cNvSpPr>
            <a:spLocks noChangeAspect="1"/>
          </p:cNvSpPr>
          <p:nvPr>
            <p:custDataLst>
              <p:tags r:id="rId6"/>
            </p:custDataLst>
          </p:nvPr>
        </p:nvSpPr>
        <p:spPr>
          <a:xfrm>
            <a:off x="1178719" y="2137767"/>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7"/>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0"/>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3"/>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2"/>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1889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zh-CN" altLang="en-US" sz="3200" b="1" dirty="0">
                <a:solidFill>
                  <a:srgbClr val="FFFF00"/>
                </a:solidFill>
              </a:rPr>
              <a:t>利息的计算</a:t>
            </a:r>
          </a:p>
        </p:txBody>
      </p:sp>
      <p:sp>
        <p:nvSpPr>
          <p:cNvPr id="3" name="矩形 2"/>
          <p:cNvSpPr/>
          <p:nvPr/>
        </p:nvSpPr>
        <p:spPr>
          <a:xfrm>
            <a:off x="484742" y="1509502"/>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1. </a:t>
            </a:r>
            <a:r>
              <a:rPr lang="zh-CN" altLang="en-US" b="1" dirty="0">
                <a:solidFill>
                  <a:srgbClr val="92D050"/>
                </a:solidFill>
                <a:latin typeface="微软雅黑" panose="020B0503020204020204" pitchFamily="34" charset="-122"/>
                <a:ea typeface="微软雅黑" panose="020B0503020204020204" pitchFamily="34" charset="-122"/>
              </a:rPr>
              <a:t>单利</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单利是指在计算利息时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仅用最初本金来计算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而不计入先前计息周期中所累积 增加的利息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即通常所说的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利不生利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的计息方法。在以单利计息的情况下</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总利息与本金、利率以及计息周期数成正比的关系</a:t>
            </a:r>
            <a:r>
              <a:rPr lang="en-US" altLang="zh-CN" dirty="0">
                <a:solidFill>
                  <a:schemeClr val="bg1"/>
                </a:solidFill>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150854082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zh-CN" altLang="en-US" sz="3200" b="1" dirty="0">
                <a:solidFill>
                  <a:srgbClr val="FFFF00"/>
                </a:solidFill>
              </a:rPr>
              <a:t>复利</a:t>
            </a:r>
          </a:p>
        </p:txBody>
      </p:sp>
      <mc:AlternateContent xmlns:mc="http://schemas.openxmlformats.org/markup-compatibility/2006" xmlns:a14="http://schemas.microsoft.com/office/drawing/2010/main">
        <mc:Choice Requires="a14">
          <p:sp>
            <p:nvSpPr>
              <p:cNvPr id="3" name="矩形 2"/>
              <p:cNvSpPr/>
              <p:nvPr/>
            </p:nvSpPr>
            <p:spPr>
              <a:xfrm>
                <a:off x="484742" y="1509502"/>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复利是指在计算某一计息周期的利息时，其先前周期上所累积的利息要计算利息，即“利生利 ”、“利滚利”的计息方式。</a:t>
                </a:r>
                <a:endParaRPr lang="en-US" altLang="zh-CN"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复利计算有间断复利和连续复利之分。</a:t>
                </a: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　　按期 </a:t>
                </a:r>
                <a:r>
                  <a:rPr lang="en-US" altLang="zh-CN" b="1" dirty="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年、半年、季、月、周、日</a:t>
                </a:r>
                <a:r>
                  <a:rPr lang="en-US" altLang="zh-CN" b="1" dirty="0">
                    <a:solidFill>
                      <a:srgbClr val="92D050"/>
                    </a:solidFill>
                    <a:latin typeface="微软雅黑" panose="020B0503020204020204" pitchFamily="34" charset="-122"/>
                    <a:ea typeface="微软雅黑" panose="020B0503020204020204" pitchFamily="34" charset="-122"/>
                  </a:rPr>
                  <a:t>) </a:t>
                </a:r>
                <a:r>
                  <a:rPr lang="zh-CN" altLang="en-US" b="1" dirty="0">
                    <a:solidFill>
                      <a:srgbClr val="92D050"/>
                    </a:solidFill>
                    <a:latin typeface="微软雅黑" panose="020B0503020204020204" pitchFamily="34" charset="-122"/>
                    <a:ea typeface="微软雅黑" panose="020B0503020204020204" pitchFamily="34" charset="-122"/>
                  </a:rPr>
                  <a:t>计算复利的方法称为间断复利</a:t>
                </a:r>
                <a:r>
                  <a:rPr lang="en-US" altLang="zh-CN" b="1" dirty="0">
                    <a:solidFill>
                      <a:srgbClr val="92D050"/>
                    </a:solidFill>
                    <a:latin typeface="微软雅黑" panose="020B0503020204020204" pitchFamily="34" charset="-122"/>
                    <a:ea typeface="微软雅黑" panose="020B0503020204020204" pitchFamily="34" charset="-122"/>
                  </a:rPr>
                  <a:t>( </a:t>
                </a:r>
                <a:r>
                  <a:rPr lang="zh-CN" altLang="en-US" b="1" dirty="0">
                    <a:solidFill>
                      <a:srgbClr val="92D050"/>
                    </a:solidFill>
                    <a:latin typeface="微软雅黑" panose="020B0503020204020204" pitchFamily="34" charset="-122"/>
                    <a:ea typeface="微软雅黑" panose="020B0503020204020204" pitchFamily="34" charset="-122"/>
                  </a:rPr>
                  <a:t>即普通复利 </a:t>
                </a:r>
                <a:r>
                  <a:rPr lang="en-US" altLang="zh-CN" b="1" dirty="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　　按瞬时计算复利的方法称为连续复利。在实际使用中都采用间断复利。 </a:t>
                </a:r>
              </a:p>
              <a:p>
                <a:pPr marL="742950" lvl="1" indent="-285750">
                  <a:lnSpc>
                    <a:spcPct val="150000"/>
                  </a:lnSpc>
                  <a:buClr>
                    <a:srgbClr val="FFFF00"/>
                  </a:buClr>
                  <a:buFont typeface="Wingdings" panose="05000000000000000000" pitchFamily="2" charset="2"/>
                  <a:buChar char="l"/>
                </a:pPr>
                <a14:m>
                  <m:oMath xmlns:m="http://schemas.openxmlformats.org/officeDocument/2006/math">
                    <m:sSub>
                      <m:sSubPr>
                        <m:ctrlPr>
                          <a:rPr lang="en-US" altLang="zh-CN" b="1" i="1" smtClean="0">
                            <a:solidFill>
                              <a:srgbClr val="92D050"/>
                            </a:solidFill>
                            <a:latin typeface="Cambria Math" panose="02040503050406030204" pitchFamily="18" charset="0"/>
                            <a:ea typeface="微软雅黑" panose="020B0503020204020204" pitchFamily="34" charset="-122"/>
                          </a:rPr>
                        </m:ctrlPr>
                      </m:sSubPr>
                      <m:e>
                        <m:r>
                          <a:rPr lang="en-US" altLang="zh-CN" b="1" i="1" smtClean="0">
                            <a:solidFill>
                              <a:srgbClr val="92D050"/>
                            </a:solidFill>
                            <a:latin typeface="Cambria Math" panose="02040503050406030204" pitchFamily="18" charset="0"/>
                            <a:ea typeface="微软雅黑" panose="020B0503020204020204" pitchFamily="34" charset="-122"/>
                          </a:rPr>
                          <m:t>𝑭</m:t>
                        </m:r>
                      </m:e>
                      <m:sub>
                        <m:r>
                          <a:rPr lang="en-US" altLang="zh-CN" b="1" i="1" smtClean="0">
                            <a:solidFill>
                              <a:srgbClr val="92D050"/>
                            </a:solidFill>
                            <a:latin typeface="Cambria Math" panose="02040503050406030204" pitchFamily="18" charset="0"/>
                            <a:ea typeface="微软雅黑" panose="020B0503020204020204" pitchFamily="34" charset="-122"/>
                          </a:rPr>
                          <m:t>𝒕</m:t>
                        </m:r>
                      </m:sub>
                    </m:sSub>
                    <m:r>
                      <a:rPr lang="en-US" altLang="zh-CN" b="1" i="1" smtClean="0">
                        <a:solidFill>
                          <a:srgbClr val="92D050"/>
                        </a:solidFill>
                        <a:latin typeface="Cambria Math" panose="02040503050406030204" pitchFamily="18" charset="0"/>
                        <a:ea typeface="微软雅黑" panose="020B0503020204020204" pitchFamily="34" charset="-122"/>
                      </a:rPr>
                      <m:t>=</m:t>
                    </m:r>
                    <m:sSub>
                      <m:sSubPr>
                        <m:ctrlPr>
                          <a:rPr lang="en-US" altLang="zh-CN" b="1" i="1" smtClean="0">
                            <a:solidFill>
                              <a:srgbClr val="92D050"/>
                            </a:solidFill>
                            <a:latin typeface="Cambria Math" panose="02040503050406030204" pitchFamily="18" charset="0"/>
                            <a:ea typeface="微软雅黑" panose="020B0503020204020204" pitchFamily="34" charset="-122"/>
                          </a:rPr>
                        </m:ctrlPr>
                      </m:sSubPr>
                      <m:e>
                        <m:r>
                          <a:rPr lang="en-US" altLang="zh-CN" b="1" i="1" smtClean="0">
                            <a:solidFill>
                              <a:srgbClr val="92D050"/>
                            </a:solidFill>
                            <a:latin typeface="Cambria Math" panose="02040503050406030204" pitchFamily="18" charset="0"/>
                            <a:ea typeface="微软雅黑" panose="020B0503020204020204" pitchFamily="34" charset="-122"/>
                          </a:rPr>
                          <m:t>𝑭</m:t>
                        </m:r>
                      </m:e>
                      <m:sub>
                        <m:r>
                          <a:rPr lang="en-US" altLang="zh-CN" b="1" i="1" smtClean="0">
                            <a:solidFill>
                              <a:srgbClr val="92D050"/>
                            </a:solidFill>
                            <a:latin typeface="Cambria Math" panose="02040503050406030204" pitchFamily="18" charset="0"/>
                            <a:ea typeface="微软雅黑" panose="020B0503020204020204" pitchFamily="34" charset="-122"/>
                          </a:rPr>
                          <m:t>𝒕</m:t>
                        </m:r>
                        <m:r>
                          <a:rPr lang="en-US" altLang="zh-CN" b="1" i="1" smtClean="0">
                            <a:solidFill>
                              <a:srgbClr val="92D050"/>
                            </a:solidFill>
                            <a:latin typeface="Cambria Math" panose="02040503050406030204" pitchFamily="18" charset="0"/>
                            <a:ea typeface="微软雅黑" panose="020B0503020204020204" pitchFamily="34" charset="-122"/>
                          </a:rPr>
                          <m:t>−</m:t>
                        </m:r>
                        <m:r>
                          <a:rPr lang="en-US" altLang="zh-CN" b="1" i="1" smtClean="0">
                            <a:solidFill>
                              <a:srgbClr val="92D050"/>
                            </a:solidFill>
                            <a:latin typeface="Cambria Math" panose="02040503050406030204" pitchFamily="18" charset="0"/>
                            <a:ea typeface="微软雅黑" panose="020B0503020204020204" pitchFamily="34" charset="-122"/>
                          </a:rPr>
                          <m:t>𝟏</m:t>
                        </m:r>
                      </m:sub>
                    </m:sSub>
                    <m:r>
                      <a:rPr lang="en-US" altLang="zh-CN" b="1" i="1" smtClean="0">
                        <a:solidFill>
                          <a:srgbClr val="92D050"/>
                        </a:solidFill>
                        <a:latin typeface="Cambria Math" panose="02040503050406030204" pitchFamily="18" charset="0"/>
                        <a:ea typeface="微软雅黑" panose="020B0503020204020204" pitchFamily="34" charset="-122"/>
                      </a:rPr>
                      <m:t>(</m:t>
                    </m:r>
                    <m:r>
                      <a:rPr lang="en-US" altLang="zh-CN" b="1" i="1" smtClean="0">
                        <a:solidFill>
                          <a:srgbClr val="92D050"/>
                        </a:solidFill>
                        <a:latin typeface="Cambria Math" panose="02040503050406030204" pitchFamily="18" charset="0"/>
                        <a:ea typeface="微软雅黑" panose="020B0503020204020204" pitchFamily="34" charset="-122"/>
                      </a:rPr>
                      <m:t>𝟏</m:t>
                    </m:r>
                    <m:r>
                      <a:rPr lang="en-US" altLang="zh-CN" b="1" i="1" smtClean="0">
                        <a:solidFill>
                          <a:srgbClr val="92D050"/>
                        </a:solidFill>
                        <a:latin typeface="Cambria Math" panose="02040503050406030204" pitchFamily="18" charset="0"/>
                        <a:ea typeface="微软雅黑" panose="020B0503020204020204" pitchFamily="34" charset="-122"/>
                      </a:rPr>
                      <m:t>+</m:t>
                    </m:r>
                    <m:r>
                      <a:rPr lang="en-US" altLang="zh-CN" b="1" i="1" smtClean="0">
                        <a:solidFill>
                          <a:srgbClr val="92D050"/>
                        </a:solidFill>
                        <a:latin typeface="Cambria Math" panose="02040503050406030204" pitchFamily="18" charset="0"/>
                        <a:ea typeface="微软雅黑" panose="020B0503020204020204" pitchFamily="34" charset="-122"/>
                      </a:rPr>
                      <m:t>𝒊</m:t>
                    </m:r>
                    <m:r>
                      <a:rPr lang="en-US" altLang="zh-CN" b="1" i="1" smtClean="0">
                        <a:solidFill>
                          <a:srgbClr val="92D050"/>
                        </a:solidFill>
                        <a:latin typeface="Cambria Math" panose="02040503050406030204" pitchFamily="18" charset="0"/>
                        <a:ea typeface="微软雅黑" panose="020B0503020204020204" pitchFamily="34" charset="-122"/>
                      </a:rPr>
                      <m:t>)</m:t>
                    </m:r>
                  </m:oMath>
                </a14:m>
                <a:endParaRPr lang="zh-CN" altLang="en-US" b="1" dirty="0">
                  <a:solidFill>
                    <a:srgbClr val="92D050"/>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84742" y="1509502"/>
                <a:ext cx="7387865" cy="3416320"/>
              </a:xfrm>
              <a:prstGeom prst="rect">
                <a:avLst/>
              </a:prstGeom>
              <a:blipFill rotWithShape="0">
                <a:blip r:embed="rId6"/>
                <a:stretch>
                  <a:fillRect r="-16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0570665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4435173" cy="584775"/>
          </a:xfrm>
          <a:prstGeom prst="rect">
            <a:avLst/>
          </a:prstGeom>
        </p:spPr>
        <p:txBody>
          <a:bodyPr wrap="square">
            <a:spAutoFit/>
          </a:bodyPr>
          <a:lstStyle/>
          <a:p>
            <a:pPr algn="dist"/>
            <a:r>
              <a:rPr lang="zh-CN" altLang="en-US" sz="3200" b="1" dirty="0">
                <a:solidFill>
                  <a:srgbClr val="FFFF00"/>
                </a:solidFill>
              </a:rPr>
              <a:t>二、现金流量图的绘制</a:t>
            </a:r>
          </a:p>
        </p:txBody>
      </p:sp>
      <p:sp>
        <p:nvSpPr>
          <p:cNvPr id="3" name="矩形 2"/>
          <p:cNvSpPr/>
          <p:nvPr/>
        </p:nvSpPr>
        <p:spPr>
          <a:xfrm>
            <a:off x="225468" y="1509502"/>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相同资金在不同时刻的价值是不同的。</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不同时期、不同数额但价值等效的资金称为等值。</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现金流量的概念</a:t>
            </a:r>
            <a:endParaRPr lang="en-US" altLang="zh-CN" b="1"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在考察对象整个期间各时点</a:t>
            </a:r>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上实际发生的资金流出或资金流入称为现金流量。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流出系统的资金称为现金流出</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用符号</a:t>
            </a:r>
            <a:r>
              <a:rPr lang="en-US" altLang="zh-CN" dirty="0">
                <a:solidFill>
                  <a:schemeClr val="bg1"/>
                </a:solidFill>
                <a:latin typeface="微软雅黑" panose="020B0503020204020204" pitchFamily="34" charset="-122"/>
                <a:ea typeface="微软雅黑" panose="020B0503020204020204" pitchFamily="34" charset="-122"/>
              </a:rPr>
              <a:t>(CO)t</a:t>
            </a:r>
            <a:r>
              <a:rPr lang="zh-CN" altLang="en-US" dirty="0">
                <a:solidFill>
                  <a:schemeClr val="bg1"/>
                </a:solidFill>
                <a:latin typeface="微软雅黑" panose="020B0503020204020204" pitchFamily="34" charset="-122"/>
                <a:ea typeface="微软雅黑" panose="020B0503020204020204" pitchFamily="34" charset="-122"/>
              </a:rPr>
              <a:t>表示</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流入系统的资金称为现金流入</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用符号</a:t>
            </a:r>
            <a:r>
              <a:rPr lang="en-US" altLang="zh-CN" dirty="0">
                <a:solidFill>
                  <a:schemeClr val="bg1"/>
                </a:solidFill>
                <a:latin typeface="微软雅黑" panose="020B0503020204020204" pitchFamily="34" charset="-122"/>
                <a:ea typeface="微软雅黑" panose="020B0503020204020204" pitchFamily="34" charset="-122"/>
              </a:rPr>
              <a:t>(CI)t</a:t>
            </a:r>
            <a:r>
              <a:rPr lang="zh-CN" altLang="en-US" dirty="0">
                <a:solidFill>
                  <a:schemeClr val="bg1"/>
                </a:solidFill>
                <a:latin typeface="微软雅黑" panose="020B0503020204020204" pitchFamily="34" charset="-122"/>
                <a:ea typeface="微软雅黑" panose="020B0503020204020204" pitchFamily="34" charset="-122"/>
              </a:rPr>
              <a:t>表示</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3630110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441436" cy="584775"/>
          </a:xfrm>
          <a:prstGeom prst="rect">
            <a:avLst/>
          </a:prstGeom>
        </p:spPr>
        <p:txBody>
          <a:bodyPr wrap="square">
            <a:spAutoFit/>
          </a:bodyPr>
          <a:lstStyle/>
          <a:p>
            <a:pPr algn="dist"/>
            <a:r>
              <a:rPr lang="zh-CN" altLang="en-US" sz="3200" b="1" dirty="0">
                <a:solidFill>
                  <a:srgbClr val="FFFF00"/>
                </a:solidFill>
              </a:rPr>
              <a:t>二、现金流量图的绘制</a:t>
            </a:r>
          </a:p>
        </p:txBody>
      </p:sp>
      <p:sp>
        <p:nvSpPr>
          <p:cNvPr id="3" name="矩形 2"/>
          <p:cNvSpPr/>
          <p:nvPr/>
        </p:nvSpPr>
        <p:spPr>
          <a:xfrm>
            <a:off x="231731" y="1450042"/>
            <a:ext cx="7910187"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现金流量的三要素：</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①现金流量的大小</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现金流量数额</a:t>
            </a:r>
            <a:r>
              <a:rPr lang="en-US" altLang="zh-CN"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②</a:t>
            </a:r>
            <a:r>
              <a:rPr lang="zh-CN" altLang="en-US" dirty="0">
                <a:solidFill>
                  <a:schemeClr val="bg1"/>
                </a:solidFill>
                <a:latin typeface="微软雅黑" panose="020B0503020204020204" pitchFamily="34" charset="-122"/>
                <a:ea typeface="微软雅黑" panose="020B0503020204020204" pitchFamily="34" charset="-122"/>
              </a:rPr>
              <a:t>方向</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现金流入或现金流出</a:t>
            </a:r>
            <a:r>
              <a:rPr lang="en-US" altLang="zh-CN"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③</a:t>
            </a:r>
            <a:r>
              <a:rPr lang="zh-CN" altLang="en-US" dirty="0">
                <a:solidFill>
                  <a:schemeClr val="bg1"/>
                </a:solidFill>
                <a:latin typeface="微软雅黑" panose="020B0503020204020204" pitchFamily="34" charset="-122"/>
                <a:ea typeface="微软雅黑" panose="020B0503020204020204" pitchFamily="34" charset="-122"/>
              </a:rPr>
              <a:t>作用点</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现金流量发生的时间点</a:t>
            </a:r>
            <a:r>
              <a:rPr lang="en-US" altLang="zh-CN"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4" name="图片 1966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1660" y="3246956"/>
            <a:ext cx="4374839" cy="151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186340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49765" y="238595"/>
            <a:ext cx="5292725" cy="1100137"/>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kumimoji="1" sz="2000" b="1">
                <a:solidFill>
                  <a:schemeClr val="tx1"/>
                </a:solidFill>
                <a:latin typeface="Times New Roman" panose="02020603050405020304" pitchFamily="18" charset="0"/>
                <a:ea typeface="宋体" panose="02010600030101010101" pitchFamily="2" charset="-122"/>
              </a:defRPr>
            </a:lvl1pPr>
            <a:lvl2pPr marL="742950" indent="-285750">
              <a:defRPr kumimoji="1" sz="2000" b="1">
                <a:solidFill>
                  <a:schemeClr val="tx1"/>
                </a:solidFill>
                <a:latin typeface="Times New Roman" panose="02020603050405020304" pitchFamily="18" charset="0"/>
                <a:ea typeface="宋体" panose="02010600030101010101" pitchFamily="2" charset="-122"/>
              </a:defRPr>
            </a:lvl2pPr>
            <a:lvl3pPr marL="1143000" indent="-228600">
              <a:defRPr kumimoji="1" sz="2000" b="1">
                <a:solidFill>
                  <a:schemeClr val="tx1"/>
                </a:solidFill>
                <a:latin typeface="Times New Roman" panose="02020603050405020304" pitchFamily="18" charset="0"/>
                <a:ea typeface="宋体" panose="02010600030101010101" pitchFamily="2" charset="-122"/>
              </a:defRPr>
            </a:lvl3pPr>
            <a:lvl4pPr marL="1600200" indent="-228600">
              <a:defRPr kumimoji="1" sz="2000" b="1">
                <a:solidFill>
                  <a:schemeClr val="tx1"/>
                </a:solidFill>
                <a:latin typeface="Times New Roman" panose="02020603050405020304" pitchFamily="18" charset="0"/>
                <a:ea typeface="宋体" panose="02010600030101010101" pitchFamily="2" charset="-122"/>
              </a:defRPr>
            </a:lvl4pPr>
            <a:lvl5pPr marL="2057400" indent="-228600">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b="1">
                <a:solidFill>
                  <a:schemeClr val="tx1"/>
                </a:solidFill>
                <a:latin typeface="Times New Roman" panose="02020603050405020304" pitchFamily="18" charset="0"/>
                <a:ea typeface="宋体" panose="02010600030101010101" pitchFamily="2" charset="-122"/>
              </a:defRPr>
            </a:lvl9pPr>
          </a:lstStyle>
          <a:p>
            <a:pPr algn="ctr">
              <a:lnSpc>
                <a:spcPct val="135000"/>
              </a:lnSpc>
              <a:spcBef>
                <a:spcPct val="5000"/>
              </a:spcBef>
            </a:pPr>
            <a:r>
              <a:rPr lang="zh-CN" altLang="en-US" sz="2800" dirty="0">
                <a:solidFill>
                  <a:srgbClr val="0000FF"/>
                </a:solidFill>
                <a:latin typeface="黑体" panose="02010609060101010101" pitchFamily="49" charset="-122"/>
                <a:ea typeface="黑体" panose="02010609060101010101" pitchFamily="49" charset="-122"/>
              </a:rPr>
              <a:t>教师简介： 徐安   博士、教授</a:t>
            </a:r>
            <a:endParaRPr lang="en-US" altLang="zh-CN" sz="2800" dirty="0">
              <a:solidFill>
                <a:srgbClr val="0000FF"/>
              </a:solidFill>
              <a:latin typeface="黑体" panose="02010609060101010101" pitchFamily="49" charset="-122"/>
              <a:ea typeface="黑体" panose="02010609060101010101" pitchFamily="49" charset="-122"/>
            </a:endParaRPr>
          </a:p>
          <a:p>
            <a:pPr algn="ctr">
              <a:lnSpc>
                <a:spcPct val="135000"/>
              </a:lnSpc>
              <a:spcBef>
                <a:spcPct val="5000"/>
              </a:spcBef>
            </a:pPr>
            <a:endParaRPr lang="zh-CN" altLang="en-US" sz="2800" dirty="0">
              <a:solidFill>
                <a:srgbClr val="0000FF"/>
              </a:solidFill>
              <a:latin typeface="黑体" panose="02010609060101010101" pitchFamily="49" charset="-122"/>
              <a:ea typeface="黑体" panose="02010609060101010101" pitchFamily="49" charset="-122"/>
            </a:endParaRPr>
          </a:p>
        </p:txBody>
      </p:sp>
      <p:sp>
        <p:nvSpPr>
          <p:cNvPr id="3" name="Rectangle 3"/>
          <p:cNvSpPr txBox="1">
            <a:spLocks noChangeArrowheads="1"/>
          </p:cNvSpPr>
          <p:nvPr/>
        </p:nvSpPr>
        <p:spPr bwMode="auto">
          <a:xfrm>
            <a:off x="779709" y="672754"/>
            <a:ext cx="7554913" cy="3950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rPr>
              <a:t>美国</a:t>
            </a:r>
            <a:r>
              <a:rPr lang="en-US" altLang="zh-CN" sz="2000" dirty="0">
                <a:latin typeface="微软雅黑" panose="020B0503020204020204" pitchFamily="34" charset="-122"/>
              </a:rPr>
              <a:t>The University of Kansas </a:t>
            </a:r>
            <a:r>
              <a:rPr lang="zh-CN" altLang="en-US" sz="2000" dirty="0">
                <a:latin typeface="微软雅黑" panose="020B0503020204020204" pitchFamily="34" charset="-122"/>
              </a:rPr>
              <a:t>博士后（</a:t>
            </a:r>
            <a:r>
              <a:rPr lang="en-US" altLang="zh-CN" sz="2000" dirty="0">
                <a:latin typeface="微软雅黑" panose="020B0503020204020204" pitchFamily="34" charset="-122"/>
              </a:rPr>
              <a:t>2018-2019</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a:lnSpc>
                <a:spcPct val="150000"/>
              </a:lnSpc>
            </a:pPr>
            <a:r>
              <a:rPr lang="zh-CN" altLang="en-US" sz="2000" dirty="0">
                <a:latin typeface="微软雅黑" panose="020B0503020204020204" pitchFamily="34" charset="-122"/>
              </a:rPr>
              <a:t>主持国家自然科学基金项目</a:t>
            </a:r>
            <a:r>
              <a:rPr lang="en-US" altLang="zh-CN" sz="2000" dirty="0">
                <a:latin typeface="微软雅黑" panose="020B0503020204020204" pitchFamily="34" charset="-122"/>
              </a:rPr>
              <a:t>2</a:t>
            </a:r>
            <a:r>
              <a:rPr lang="zh-CN" altLang="en-US" sz="2000" dirty="0">
                <a:latin typeface="微软雅黑" panose="020B0503020204020204" pitchFamily="34" charset="-122"/>
              </a:rPr>
              <a:t>项；</a:t>
            </a:r>
            <a:endParaRPr lang="en-US" altLang="zh-CN" sz="2000" dirty="0">
              <a:latin typeface="微软雅黑" panose="020B0503020204020204" pitchFamily="34" charset="-122"/>
            </a:endParaRPr>
          </a:p>
          <a:p>
            <a:pPr>
              <a:lnSpc>
                <a:spcPct val="150000"/>
              </a:lnSpc>
            </a:pPr>
            <a:r>
              <a:rPr lang="zh-CN" altLang="en-US" sz="2000" dirty="0">
                <a:latin typeface="微软雅黑" panose="020B0503020204020204" pitchFamily="34" charset="-122"/>
              </a:rPr>
              <a:t>发表</a:t>
            </a:r>
            <a:r>
              <a:rPr lang="en-US" altLang="zh-CN" sz="2000" dirty="0">
                <a:latin typeface="微软雅黑" panose="020B0503020204020204" pitchFamily="34" charset="-122"/>
              </a:rPr>
              <a:t>SCI</a:t>
            </a:r>
            <a:r>
              <a:rPr lang="zh-CN" altLang="en-US" sz="2000" dirty="0">
                <a:latin typeface="微软雅黑" panose="020B0503020204020204" pitchFamily="34" charset="-122"/>
              </a:rPr>
              <a:t>论文二十余篇；</a:t>
            </a:r>
            <a:endParaRPr lang="en-US" altLang="zh-CN" sz="2000" dirty="0">
              <a:latin typeface="微软雅黑" panose="020B0503020204020204" pitchFamily="34" charset="-122"/>
            </a:endParaRPr>
          </a:p>
          <a:p>
            <a:pPr>
              <a:lnSpc>
                <a:spcPct val="150000"/>
              </a:lnSpc>
            </a:pPr>
            <a:r>
              <a:rPr lang="zh-CN" altLang="en-US" sz="2000" dirty="0">
                <a:latin typeface="微软雅黑" panose="020B0503020204020204" pitchFamily="34" charset="-122"/>
              </a:rPr>
              <a:t>获授权专利十余项，软件著作权</a:t>
            </a:r>
            <a:r>
              <a:rPr lang="en-US" altLang="zh-CN" sz="2000" dirty="0">
                <a:latin typeface="微软雅黑" panose="020B0503020204020204" pitchFamily="34" charset="-122"/>
              </a:rPr>
              <a:t>20</a:t>
            </a:r>
            <a:r>
              <a:rPr lang="zh-CN" altLang="en-US" sz="2000" dirty="0">
                <a:latin typeface="微软雅黑" panose="020B0503020204020204" pitchFamily="34" charset="-122"/>
              </a:rPr>
              <a:t>余项；</a:t>
            </a:r>
            <a:endParaRPr lang="en-US" altLang="zh-CN" sz="2000" dirty="0">
              <a:latin typeface="微软雅黑" panose="020B0503020204020204" pitchFamily="34" charset="-122"/>
            </a:endParaRPr>
          </a:p>
          <a:p>
            <a:pPr>
              <a:lnSpc>
                <a:spcPct val="150000"/>
              </a:lnSpc>
            </a:pPr>
            <a:r>
              <a:rPr lang="zh-CN" altLang="en-US" sz="2000" dirty="0">
                <a:latin typeface="微软雅黑" panose="020B0503020204020204" pitchFamily="34" charset="-122"/>
              </a:rPr>
              <a:t>主讲工程估价、工程技术经济、水力学等课程；</a:t>
            </a:r>
            <a:endParaRPr lang="en-US" altLang="zh-CN" sz="2000" dirty="0">
              <a:latin typeface="微软雅黑" panose="020B0503020204020204" pitchFamily="34" charset="-122"/>
            </a:endParaRPr>
          </a:p>
          <a:p>
            <a:pPr>
              <a:lnSpc>
                <a:spcPct val="150000"/>
              </a:lnSpc>
            </a:pPr>
            <a:r>
              <a:rPr lang="zh-CN" altLang="en-US" sz="2000" dirty="0">
                <a:latin typeface="微软雅黑" panose="020B0503020204020204" pitchFamily="34" charset="-122"/>
              </a:rPr>
              <a:t>与其他教师合作讲授土木工程专业英语、高层建筑结构设计等课程。</a:t>
            </a:r>
            <a:endParaRPr lang="en-US" altLang="zh-CN" sz="2000" dirty="0">
              <a:latin typeface="微软雅黑" panose="020B0503020204020204" pitchFamily="34" charset="-122"/>
            </a:endParaRPr>
          </a:p>
          <a:p>
            <a:pPr>
              <a:lnSpc>
                <a:spcPct val="150000"/>
              </a:lnSpc>
            </a:pPr>
            <a:r>
              <a:rPr lang="zh-CN" altLang="en-US" sz="2000" dirty="0">
                <a:solidFill>
                  <a:srgbClr val="0070C0"/>
                </a:solidFill>
                <a:latin typeface="微软雅黑" panose="020B0503020204020204" pitchFamily="34" charset="-122"/>
              </a:rPr>
              <a:t>办公室：工程北楼</a:t>
            </a:r>
            <a:r>
              <a:rPr lang="en-US" altLang="zh-CN" sz="2000" dirty="0">
                <a:solidFill>
                  <a:srgbClr val="0070C0"/>
                </a:solidFill>
                <a:latin typeface="微软雅黑" panose="020B0503020204020204" pitchFamily="34" charset="-122"/>
              </a:rPr>
              <a:t>320</a:t>
            </a:r>
          </a:p>
        </p:txBody>
      </p:sp>
    </p:spTree>
    <p:extLst>
      <p:ext uri="{BB962C8B-B14F-4D97-AF65-F5344CB8AC3E}">
        <p14:creationId xmlns:p14="http://schemas.microsoft.com/office/powerpoint/2010/main" val="400325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463875" descr="I:/工程经济/本科/李从波/http:/www.edu24ol.com/web_news/images/20081226154729250.jpg"/>
          <p:cNvPicPr>
            <a:picLocks noChangeAspect="1" noChangeArrowheads="1"/>
          </p:cNvPicPr>
          <p:nvPr/>
        </p:nvPicPr>
        <p:blipFill>
          <a:blip r:embed="rId21" r:link="rId22">
            <a:extLst>
              <a:ext uri="{28A0092B-C50C-407E-A947-70E740481C1C}">
                <a14:useLocalDpi xmlns:a14="http://schemas.microsoft.com/office/drawing/2010/main" val="0"/>
              </a:ext>
            </a:extLst>
          </a:blip>
          <a:srcRect/>
          <a:stretch>
            <a:fillRect/>
          </a:stretch>
        </p:blipFill>
        <p:spPr bwMode="auto">
          <a:xfrm>
            <a:off x="4737896" y="1617724"/>
            <a:ext cx="4215604" cy="120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已知折现率</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，所给现金流量图表示（ ）。</a:t>
            </a: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为现金流出</a:t>
            </a:r>
          </a:p>
        </p:txBody>
      </p:sp>
      <p:sp>
        <p:nvSpPr>
          <p:cNvPr id="7" name="文本框 6"/>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发生在第</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年年初</a:t>
            </a:r>
          </a:p>
        </p:txBody>
      </p:sp>
      <p:sp>
        <p:nvSpPr>
          <p:cNvPr id="8" name="文本框 7"/>
          <p:cNvSpPr txBox="1"/>
          <p:nvPr>
            <p:custDataLst>
              <p:tags r:id="rId5"/>
            </p:custDataLst>
          </p:nvPr>
        </p:nvSpPr>
        <p:spPr>
          <a:xfrm>
            <a:off x="1828800" y="311824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发生在第</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年年末</a:t>
            </a:r>
          </a:p>
        </p:txBody>
      </p:sp>
      <p:sp>
        <p:nvSpPr>
          <p:cNvPr id="9" name="文本框 8"/>
          <p:cNvSpPr txBox="1"/>
          <p:nvPr>
            <p:custDataLst>
              <p:tags r:id="rId6"/>
            </p:custDataLst>
          </p:nvPr>
        </p:nvSpPr>
        <p:spPr>
          <a:xfrm>
            <a:off x="1828800" y="363259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的流量大于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的流量</a:t>
            </a:r>
          </a:p>
        </p:txBody>
      </p:sp>
      <p:sp>
        <p:nvSpPr>
          <p:cNvPr id="10" name="矩形 9"/>
          <p:cNvSpPr>
            <a:spLocks noChangeAspect="1"/>
          </p:cNvSpPr>
          <p:nvPr>
            <p:custDataLst>
              <p:tags r:id="rId7"/>
            </p:custDataLst>
          </p:nvPr>
        </p:nvSpPr>
        <p:spPr>
          <a:xfrm>
            <a:off x="1178719" y="21377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178719" y="26521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178719" y="31664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178719" y="3680817"/>
            <a:ext cx="385762" cy="385762"/>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文本框 20"/>
          <p:cNvSpPr txBox="1"/>
          <p:nvPr>
            <p:custDataLst>
              <p:tags r:id="rId12"/>
            </p:custDataLst>
          </p:nvPr>
        </p:nvSpPr>
        <p:spPr>
          <a:xfrm>
            <a:off x="1828800" y="4146947"/>
            <a:ext cx="691515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流量相等，则</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的价值相等</a:t>
            </a:r>
          </a:p>
        </p:txBody>
      </p:sp>
      <p:sp>
        <p:nvSpPr>
          <p:cNvPr id="22" name="矩形 21"/>
          <p:cNvSpPr>
            <a:spLocks noChangeAspect="1"/>
          </p:cNvSpPr>
          <p:nvPr>
            <p:custDataLst>
              <p:tags r:id="rId13"/>
            </p:custDataLst>
          </p:nvPr>
        </p:nvSpPr>
        <p:spPr>
          <a:xfrm>
            <a:off x="1178719" y="41951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4"/>
            </p:custDataLst>
          </p:nvPr>
        </p:nvGrpSpPr>
        <p:grpSpPr>
          <a:xfrm>
            <a:off x="0" y="0"/>
            <a:ext cx="9144000" cy="635000"/>
            <a:chOff x="0" y="0"/>
            <a:chExt cx="9144000" cy="635000"/>
          </a:xfrm>
        </p:grpSpPr>
        <p:sp>
          <p:nvSpPr>
            <p:cNvPr id="15"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5"/>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41732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60677"/>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85151" cy="2062103"/>
          </a:xfrm>
          <a:prstGeom prst="rect">
            <a:avLst/>
          </a:prstGeom>
        </p:spPr>
        <p:txBody>
          <a:bodyPr wrap="square">
            <a:spAutoFit/>
          </a:bodyPr>
          <a:lstStyle/>
          <a:p>
            <a:pPr algn="just"/>
            <a:r>
              <a:rPr lang="zh-CN" altLang="en-US" sz="3200" b="1" dirty="0">
                <a:solidFill>
                  <a:srgbClr val="00B050"/>
                </a:solidFill>
              </a:rPr>
              <a:t>课堂讨论：</a:t>
            </a:r>
            <a:endParaRPr lang="en-US" altLang="zh-CN" sz="3200" b="1" dirty="0">
              <a:solidFill>
                <a:srgbClr val="00B050"/>
              </a:solidFill>
            </a:endParaRPr>
          </a:p>
          <a:p>
            <a:pPr algn="just"/>
            <a:endParaRPr lang="en-US" altLang="zh-CN" sz="3200" b="1" dirty="0">
              <a:solidFill>
                <a:srgbClr val="FFFF00"/>
              </a:solidFill>
            </a:endParaRPr>
          </a:p>
          <a:p>
            <a:pPr algn="just"/>
            <a:r>
              <a:rPr lang="zh-CN" altLang="en-US" sz="3200" b="1">
                <a:solidFill>
                  <a:srgbClr val="FFFF00"/>
                </a:solidFill>
              </a:rPr>
              <a:t>谈谈利率对市场（股票、房产、黄金等）的影响？</a:t>
            </a:r>
            <a:endParaRPr lang="zh-CN" altLang="en-US" sz="3200" b="1" dirty="0">
              <a:solidFill>
                <a:srgbClr val="FFFF00"/>
              </a:solidFill>
            </a:endParaRPr>
          </a:p>
        </p:txBody>
      </p:sp>
    </p:spTree>
    <p:custDataLst>
      <p:tags r:id="rId1"/>
    </p:custDataLst>
    <p:extLst>
      <p:ext uri="{BB962C8B-B14F-4D97-AF65-F5344CB8AC3E}">
        <p14:creationId xmlns:p14="http://schemas.microsoft.com/office/powerpoint/2010/main" val="106977157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a:solidFill>
                  <a:schemeClr val="bg1"/>
                </a:solidFill>
                <a:latin typeface="微软雅黑" panose="020B0503020204020204" pitchFamily="34" charset="-122"/>
                <a:ea typeface="微软雅黑" panose="020B0503020204020204" pitchFamily="34" charset="-122"/>
              </a:rPr>
              <a:t>感谢聆听！</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532777" y="1369402"/>
            <a:ext cx="5876044" cy="3046988"/>
          </a:xfrm>
          <a:prstGeom prst="rect">
            <a:avLst/>
          </a:prstGeom>
        </p:spPr>
        <p:txBody>
          <a:bodyPr wrap="square">
            <a:spAutoFit/>
          </a:bodyPr>
          <a:lstStyle/>
          <a:p>
            <a:pPr algn="just"/>
            <a:r>
              <a:rPr lang="zh-CN" altLang="en-US" sz="3200" b="1" dirty="0">
                <a:solidFill>
                  <a:srgbClr val="FFFF00"/>
                </a:solidFill>
              </a:rPr>
              <a:t>教学内容：</a:t>
            </a:r>
            <a:r>
              <a:rPr lang="zh-CN" altLang="en-US" sz="3200" b="1" dirty="0">
                <a:solidFill>
                  <a:srgbClr val="FF0000"/>
                </a:solidFill>
              </a:rPr>
              <a:t>工程经济</a:t>
            </a:r>
            <a:endParaRPr lang="en-US" altLang="zh-CN" sz="3200" b="1" dirty="0">
              <a:solidFill>
                <a:srgbClr val="FF0000"/>
              </a:solidFill>
            </a:endParaRPr>
          </a:p>
          <a:p>
            <a:pPr algn="just"/>
            <a:r>
              <a:rPr lang="zh-CN" altLang="en-US" sz="3200" b="1" dirty="0">
                <a:solidFill>
                  <a:srgbClr val="FFFF00"/>
                </a:solidFill>
              </a:rPr>
              <a:t>教学目标：了解和掌握工程建设中的基本经济问题</a:t>
            </a:r>
            <a:endParaRPr lang="en-US" altLang="zh-CN" sz="3200" b="1" dirty="0">
              <a:solidFill>
                <a:srgbClr val="FFFF00"/>
              </a:solidFill>
            </a:endParaRPr>
          </a:p>
          <a:p>
            <a:pPr algn="just"/>
            <a:endParaRPr lang="en-US" altLang="zh-CN" sz="3200" b="1" dirty="0">
              <a:solidFill>
                <a:srgbClr val="FFFF00"/>
              </a:solidFill>
            </a:endParaRPr>
          </a:p>
          <a:p>
            <a:pPr algn="just"/>
            <a:r>
              <a:rPr lang="zh-CN" altLang="en-US" sz="3200" b="1" dirty="0">
                <a:solidFill>
                  <a:srgbClr val="FFFF00"/>
                </a:solidFill>
              </a:rPr>
              <a:t>考核方式：</a:t>
            </a:r>
            <a:r>
              <a:rPr lang="zh-CN" altLang="en-US" sz="3200" b="1" dirty="0">
                <a:solidFill>
                  <a:srgbClr val="FF0000"/>
                </a:solidFill>
              </a:rPr>
              <a:t>平时成绩</a:t>
            </a:r>
            <a:r>
              <a:rPr lang="zh-CN" altLang="en-US" sz="3200" b="1" dirty="0">
                <a:solidFill>
                  <a:srgbClr val="FFFF00"/>
                </a:solidFill>
              </a:rPr>
              <a:t>（</a:t>
            </a:r>
            <a:r>
              <a:rPr lang="en-US" altLang="zh-CN" sz="3200" b="1" dirty="0">
                <a:solidFill>
                  <a:srgbClr val="FFFF00"/>
                </a:solidFill>
              </a:rPr>
              <a:t>40%</a:t>
            </a:r>
            <a:r>
              <a:rPr lang="zh-CN" altLang="en-US" sz="3200" b="1" dirty="0">
                <a:solidFill>
                  <a:srgbClr val="FFFF00"/>
                </a:solidFill>
              </a:rPr>
              <a:t>）</a:t>
            </a:r>
            <a:r>
              <a:rPr lang="en-US" altLang="zh-CN" sz="3200" b="1" dirty="0">
                <a:solidFill>
                  <a:srgbClr val="FFFF00"/>
                </a:solidFill>
              </a:rPr>
              <a:t>+</a:t>
            </a:r>
            <a:r>
              <a:rPr lang="zh-CN" altLang="en-US" sz="3200" b="1" dirty="0">
                <a:solidFill>
                  <a:srgbClr val="FF0000"/>
                </a:solidFill>
              </a:rPr>
              <a:t>期末卷面成绩</a:t>
            </a:r>
            <a:r>
              <a:rPr lang="zh-CN" altLang="en-US" sz="3200" b="1" dirty="0">
                <a:solidFill>
                  <a:srgbClr val="FFFF00"/>
                </a:solidFill>
              </a:rPr>
              <a:t>（</a:t>
            </a:r>
            <a:r>
              <a:rPr lang="en-US" altLang="zh-CN" sz="3200" b="1" dirty="0">
                <a:solidFill>
                  <a:srgbClr val="FFFF00"/>
                </a:solidFill>
              </a:rPr>
              <a:t>60%</a:t>
            </a:r>
            <a:r>
              <a:rPr lang="zh-CN" altLang="en-US" sz="3200" b="1" dirty="0">
                <a:solidFill>
                  <a:srgbClr val="FFFF00"/>
                </a:solidFill>
              </a:rPr>
              <a:t>）</a:t>
            </a:r>
            <a:endParaRPr lang="en-US" altLang="zh-CN" sz="3200" b="1" dirty="0">
              <a:solidFill>
                <a:srgbClr val="FFFF00"/>
              </a:solidFill>
            </a:endParaRPr>
          </a:p>
        </p:txBody>
      </p:sp>
    </p:spTree>
    <p:custDataLst>
      <p:tags r:id="rId1"/>
    </p:custDataLst>
    <p:extLst>
      <p:ext uri="{BB962C8B-B14F-4D97-AF65-F5344CB8AC3E}">
        <p14:creationId xmlns:p14="http://schemas.microsoft.com/office/powerpoint/2010/main" val="31580299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578796" y="1256668"/>
            <a:ext cx="5530241" cy="1569660"/>
          </a:xfrm>
          <a:prstGeom prst="rect">
            <a:avLst/>
          </a:prstGeom>
        </p:spPr>
        <p:txBody>
          <a:bodyPr wrap="square">
            <a:spAutoFit/>
          </a:bodyPr>
          <a:lstStyle/>
          <a:p>
            <a:pPr algn="just"/>
            <a:r>
              <a:rPr lang="zh-CN" altLang="en-US" sz="3200" b="1" dirty="0">
                <a:solidFill>
                  <a:srgbClr val="FFFF00"/>
                </a:solidFill>
              </a:rPr>
              <a:t>基本要求：</a:t>
            </a:r>
            <a:endParaRPr lang="en-US" altLang="zh-CN" sz="3200" b="1" dirty="0">
              <a:solidFill>
                <a:srgbClr val="FFFF00"/>
              </a:solidFill>
            </a:endParaRPr>
          </a:p>
          <a:p>
            <a:pPr algn="dist"/>
            <a:r>
              <a:rPr lang="zh-CN" altLang="en-US" sz="3200" b="1" dirty="0">
                <a:solidFill>
                  <a:srgbClr val="FF0000"/>
                </a:solidFill>
              </a:rPr>
              <a:t>考勤</a:t>
            </a:r>
            <a:r>
              <a:rPr lang="zh-CN" altLang="en-US" sz="3200" b="1" dirty="0">
                <a:solidFill>
                  <a:srgbClr val="FFFF00"/>
                </a:solidFill>
              </a:rPr>
              <a:t>（扫码签到）</a:t>
            </a:r>
            <a:endParaRPr lang="en-US" altLang="zh-CN" sz="3200" b="1" dirty="0">
              <a:solidFill>
                <a:srgbClr val="FFFF00"/>
              </a:solidFill>
            </a:endParaRPr>
          </a:p>
          <a:p>
            <a:pPr algn="dist"/>
            <a:r>
              <a:rPr lang="zh-CN" altLang="en-US" sz="3200" b="1" dirty="0">
                <a:solidFill>
                  <a:srgbClr val="FF0000"/>
                </a:solidFill>
              </a:rPr>
              <a:t>随堂测试</a:t>
            </a:r>
            <a:r>
              <a:rPr lang="zh-CN" altLang="en-US" sz="3200" b="1" dirty="0">
                <a:solidFill>
                  <a:srgbClr val="FFFF00"/>
                </a:solidFill>
              </a:rPr>
              <a:t>（雨课堂手机作答）</a:t>
            </a: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随堂测验，</a:t>
            </a:r>
            <a:r>
              <a:rPr lang="en-US" altLang="zh-CN" dirty="0"/>
              <a:t>10</a:t>
            </a:r>
            <a:r>
              <a:rPr lang="zh-CN" altLang="en-US" dirty="0"/>
              <a:t>题。</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293" y="56366"/>
            <a:ext cx="2326829" cy="5041462"/>
          </a:xfrm>
          <a:prstGeom prst="rect">
            <a:avLst/>
          </a:prstGeom>
        </p:spPr>
      </p:pic>
      <p:sp>
        <p:nvSpPr>
          <p:cNvPr id="3" name="矩形 2"/>
          <p:cNvSpPr/>
          <p:nvPr/>
        </p:nvSpPr>
        <p:spPr>
          <a:xfrm>
            <a:off x="3920647" y="2148214"/>
            <a:ext cx="1941534" cy="275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20647" y="3947787"/>
            <a:ext cx="1941534" cy="275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33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2320357" y="2279361"/>
            <a:ext cx="4374806" cy="584775"/>
          </a:xfrm>
          <a:prstGeom prst="rect">
            <a:avLst/>
          </a:prstGeom>
        </p:spPr>
        <p:txBody>
          <a:bodyPr wrap="square">
            <a:spAutoFit/>
          </a:bodyPr>
          <a:lstStyle/>
          <a:p>
            <a:pPr algn="just"/>
            <a:r>
              <a:rPr lang="en-US" altLang="zh-CN" sz="3200" b="1" dirty="0">
                <a:solidFill>
                  <a:srgbClr val="FFFF00"/>
                </a:solidFill>
              </a:rPr>
              <a:t>01 </a:t>
            </a:r>
            <a:r>
              <a:rPr lang="zh-CN" altLang="en-US" sz="3200" b="1" dirty="0">
                <a:solidFill>
                  <a:srgbClr val="FFFF00"/>
                </a:solidFill>
              </a:rPr>
              <a:t>资金的时间价值</a:t>
            </a:r>
          </a:p>
        </p:txBody>
      </p:sp>
    </p:spTree>
    <p:custDataLst>
      <p:tags r:id="rId1"/>
    </p:custDataLst>
    <p:extLst>
      <p:ext uri="{BB962C8B-B14F-4D97-AF65-F5344CB8AC3E}">
        <p14:creationId xmlns:p14="http://schemas.microsoft.com/office/powerpoint/2010/main" val="311601920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52588" y="1986974"/>
            <a:ext cx="5524938" cy="1077218"/>
          </a:xfrm>
          <a:prstGeom prst="rect">
            <a:avLst/>
          </a:prstGeom>
        </p:spPr>
        <p:txBody>
          <a:bodyPr wrap="square">
            <a:spAutoFit/>
          </a:bodyPr>
          <a:lstStyle/>
          <a:p>
            <a:pPr algn="ctr"/>
            <a:r>
              <a:rPr lang="zh-CN" altLang="en-US" sz="3200" b="1" dirty="0">
                <a:solidFill>
                  <a:srgbClr val="FFFF00"/>
                </a:solidFill>
              </a:rPr>
              <a:t>为什么说资金具有时间价值？</a:t>
            </a:r>
            <a:endParaRPr lang="en-US" altLang="zh-CN" sz="3200" b="1" dirty="0">
              <a:solidFill>
                <a:srgbClr val="FFFF00"/>
              </a:solidFill>
            </a:endParaRPr>
          </a:p>
          <a:p>
            <a:pPr algn="ctr"/>
            <a:r>
              <a:rPr lang="zh-CN" altLang="en-US" sz="3200" b="1" dirty="0">
                <a:solidFill>
                  <a:srgbClr val="FFFF00"/>
                </a:solidFill>
              </a:rPr>
              <a:t>举例说明。</a:t>
            </a: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428910" cy="584775"/>
          </a:xfrm>
          <a:prstGeom prst="rect">
            <a:avLst/>
          </a:prstGeom>
        </p:spPr>
        <p:txBody>
          <a:bodyPr wrap="square">
            <a:spAutoFit/>
          </a:bodyPr>
          <a:lstStyle/>
          <a:p>
            <a:pPr algn="dist"/>
            <a:r>
              <a:rPr lang="zh-CN" altLang="en-US" sz="3200" b="1" dirty="0">
                <a:solidFill>
                  <a:srgbClr val="FFFF00"/>
                </a:solidFill>
              </a:rPr>
              <a:t>资金时间价值的概念</a:t>
            </a: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资金是运动的价值，资金的价值是随时间变化而变化的，是</a:t>
            </a:r>
            <a:r>
              <a:rPr lang="zh-CN" altLang="en-US" b="1" dirty="0">
                <a:solidFill>
                  <a:srgbClr val="FF0000"/>
                </a:solidFill>
                <a:latin typeface="微软雅黑" panose="020B0503020204020204" pitchFamily="34" charset="-122"/>
                <a:ea typeface="微软雅黑" panose="020B0503020204020204" pitchFamily="34" charset="-122"/>
              </a:rPr>
              <a:t>时间的函数</a:t>
            </a:r>
            <a:r>
              <a:rPr lang="zh-CN" altLang="en-US" dirty="0">
                <a:solidFill>
                  <a:schemeClr val="bg1"/>
                </a:solidFill>
                <a:latin typeface="微软雅黑" panose="020B0503020204020204" pitchFamily="34" charset="-122"/>
                <a:ea typeface="微软雅黑" panose="020B0503020204020204" pitchFamily="34" charset="-122"/>
              </a:rPr>
              <a:t>，随时间的推移而增值，其增值的这部分资金就是原有资金的时间价值设备更新方案的必选原则；</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其实质是资金作为生产要素，在扩大再生产及其资金流通过程中，资金随时间的变化而产生增值。</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影响资金时间价值的要素</a:t>
            </a:r>
          </a:p>
        </p:txBody>
      </p:sp>
      <p:sp>
        <p:nvSpPr>
          <p:cNvPr id="3" name="矩形 2"/>
          <p:cNvSpPr/>
          <p:nvPr/>
        </p:nvSpPr>
        <p:spPr>
          <a:xfrm>
            <a:off x="484742" y="1509502"/>
            <a:ext cx="73878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资金的使用时间</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资金数量的大小</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资金投入和回收的特点</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资金周转的速度</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940</Words>
  <Application>Microsoft Office PowerPoint</Application>
  <PresentationFormat>全屏显示(16:9)</PresentationFormat>
  <Paragraphs>103</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黑体</vt:lpstr>
      <vt:lpstr>微软雅黑</vt:lpstr>
      <vt:lpstr>微软雅黑</vt:lpstr>
      <vt:lpstr>Arial</vt:lpstr>
      <vt:lpstr>Calibri</vt:lpstr>
      <vt:lpstr>Cambria Math</vt:lpstr>
      <vt:lpstr>Wingdings</vt:lpstr>
      <vt:lpstr>Office 主题​​</vt:lpstr>
      <vt:lpstr>PowerPoint 演示文稿</vt:lpstr>
      <vt:lpstr>PowerPoint 演示文稿</vt:lpstr>
      <vt:lpstr>PowerPoint 演示文稿</vt:lpstr>
      <vt:lpstr>PowerPoint 演示文稿</vt:lpstr>
      <vt:lpstr>随堂测验，10题。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287</cp:revision>
  <dcterms:created xsi:type="dcterms:W3CDTF">2019-06-19T02:08:00Z</dcterms:created>
  <dcterms:modified xsi:type="dcterms:W3CDTF">2023-02-22T01:50:23Z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